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78" d="100"/>
          <a:sy n="78" d="100"/>
        </p:scale>
        <p:origin x="82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CD60141-EEBD-4EC1-8E34-0344C16A18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8308" y="0"/>
            <a:ext cx="6873692" cy="6858000"/>
          </a:xfrm>
          <a:custGeom>
            <a:avLst/>
            <a:gdLst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0 w 12192000"/>
              <a:gd name="connsiteY6" fmla="*/ 0 h 6858000"/>
              <a:gd name="connsiteX7" fmla="*/ 6700 w 12192000"/>
              <a:gd name="connsiteY7" fmla="*/ 0 h 6858000"/>
              <a:gd name="connsiteX8" fmla="*/ 6700 w 12192000"/>
              <a:gd name="connsiteY8" fmla="*/ 6858000 h 6858000"/>
              <a:gd name="connsiteX9" fmla="*/ 0 w 12192000"/>
              <a:gd name="connsiteY9" fmla="*/ 6858000 h 6858000"/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11328900 w 12192000"/>
              <a:gd name="connsiteY6" fmla="*/ 0 h 6858000"/>
              <a:gd name="connsiteX7" fmla="*/ 0 w 12192000"/>
              <a:gd name="connsiteY7" fmla="*/ 6858000 h 6858000"/>
              <a:gd name="connsiteX8" fmla="*/ 6700 w 12192000"/>
              <a:gd name="connsiteY8" fmla="*/ 0 h 6858000"/>
              <a:gd name="connsiteX9" fmla="*/ 6700 w 12192000"/>
              <a:gd name="connsiteY9" fmla="*/ 6858000 h 6858000"/>
              <a:gd name="connsiteX10" fmla="*/ 0 w 12192000"/>
              <a:gd name="connsiteY10" fmla="*/ 6858000 h 6858000"/>
              <a:gd name="connsiteX0" fmla="*/ 11322200 w 12185300"/>
              <a:gd name="connsiteY0" fmla="*/ 0 h 6858000"/>
              <a:gd name="connsiteX1" fmla="*/ 12185300 w 12185300"/>
              <a:gd name="connsiteY1" fmla="*/ 0 h 6858000"/>
              <a:gd name="connsiteX2" fmla="*/ 12185300 w 12185300"/>
              <a:gd name="connsiteY2" fmla="*/ 6858000 h 6858000"/>
              <a:gd name="connsiteX3" fmla="*/ 5311608 w 12185300"/>
              <a:gd name="connsiteY3" fmla="*/ 6858000 h 6858000"/>
              <a:gd name="connsiteX4" fmla="*/ 11322197 w 12185300"/>
              <a:gd name="connsiteY4" fmla="*/ 4 h 6858000"/>
              <a:gd name="connsiteX5" fmla="*/ 11322198 w 12185300"/>
              <a:gd name="connsiteY5" fmla="*/ 2 h 6858000"/>
              <a:gd name="connsiteX6" fmla="*/ 11322200 w 12185300"/>
              <a:gd name="connsiteY6" fmla="*/ 0 h 6858000"/>
              <a:gd name="connsiteX7" fmla="*/ 0 w 12185300"/>
              <a:gd name="connsiteY7" fmla="*/ 6858000 h 6858000"/>
              <a:gd name="connsiteX8" fmla="*/ 0 w 12185300"/>
              <a:gd name="connsiteY8" fmla="*/ 0 h 6858000"/>
              <a:gd name="connsiteX9" fmla="*/ 0 w 12185300"/>
              <a:gd name="connsiteY9" fmla="*/ 6858000 h 6858000"/>
              <a:gd name="connsiteX0" fmla="*/ 6010592 w 6873692"/>
              <a:gd name="connsiteY0" fmla="*/ 0 h 6858000"/>
              <a:gd name="connsiteX1" fmla="*/ 6873692 w 6873692"/>
              <a:gd name="connsiteY1" fmla="*/ 0 h 6858000"/>
              <a:gd name="connsiteX2" fmla="*/ 6873692 w 6873692"/>
              <a:gd name="connsiteY2" fmla="*/ 6858000 h 6858000"/>
              <a:gd name="connsiteX3" fmla="*/ 0 w 6873692"/>
              <a:gd name="connsiteY3" fmla="*/ 6858000 h 6858000"/>
              <a:gd name="connsiteX4" fmla="*/ 6010589 w 6873692"/>
              <a:gd name="connsiteY4" fmla="*/ 4 h 6858000"/>
              <a:gd name="connsiteX5" fmla="*/ 6010590 w 6873692"/>
              <a:gd name="connsiteY5" fmla="*/ 2 h 6858000"/>
              <a:gd name="connsiteX6" fmla="*/ 6010592 w 687369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FCBBA-905A-4FD1-BFBA-F3EE6DA26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81098"/>
            <a:ext cx="8986580" cy="283240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8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DD287E-F1C8-463F-8429-D1B5B1582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463522"/>
            <a:ext cx="8986580" cy="65031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F44ED-7973-4A99-B2CA-A8962BCE0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F96F2-D6BE-49AC-A605-5AE87C3F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7FC50-B13C-4B63-AE64-F71A6EDE6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75A547-BCD1-42BE-966E-53CA0AB93165}"/>
              </a:ext>
            </a:extLst>
          </p:cNvPr>
          <p:cNvCxnSpPr>
            <a:cxnSpLocks/>
          </p:cNvCxnSpPr>
          <p:nvPr/>
        </p:nvCxnSpPr>
        <p:spPr>
          <a:xfrm>
            <a:off x="1188357" y="5151666"/>
            <a:ext cx="98225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12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A3BF2-BCE9-47D7-B1C0-1F0E4936B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722E9-C3E4-48AF-996A-495AE659F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9E516-382B-4845-93BF-20C16EE0D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96E16-F168-442A-843C-5D490D54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61BEA-A969-437A-BD8B-CB1B709A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43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528449-3E11-45FF-BF3A-651867603E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572500" y="870625"/>
            <a:ext cx="2476499" cy="50292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0EAB0-2DFA-4CBA-86B1-1826EF52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43000" y="870625"/>
            <a:ext cx="7324928" cy="50292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22F89-E1F5-45D7-945A-8A2886C4B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E7E82-5FB8-4289-AD0C-0BA788E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A4046-1A2C-41F5-A177-1C3919C20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482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CD6F3-88F1-4195-8395-57AA096B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8D06C-EB08-40B3-AFB3-A62F44112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3962F-B413-4C4C-A490-724DDB9E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71813-4E87-4C04-835D-76246010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22BA3-033C-491E-A045-F0052AC19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77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E19AD-2EDD-4B4F-9F9E-46A444184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709738"/>
            <a:ext cx="8520952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E5927-21D5-4EBA-A112-CAD1BD38B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4589466"/>
            <a:ext cx="8520952" cy="81326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F0D16-9D87-4D76-A5A5-534E24B7D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65F387-5AAC-45D0-ABCE-B1CF4BC7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AF6FE-0006-4F40-A7FB-E0FDBADF7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1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8AADE-587E-4574-B21B-7ABDE5A2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F9DA5-4DFB-4211-A58A-FFD842C27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339501"/>
            <a:ext cx="4798979" cy="35505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99F26-66AF-4614-91CE-C93A24BAC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0020" y="2339501"/>
            <a:ext cx="4798980" cy="355059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F678E-59B5-4DF9-ABCB-506B9CB70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50A53-317B-444A-9BA2-F69CDBF5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269A1-B0FB-4C8F-B6AA-0718C92D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6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2BBBF-42B2-4A5D-B145-46983A53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33272"/>
            <a:ext cx="9905999" cy="84630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4BE44-5271-4B5D-B649-35E3AF20B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2999" y="2067127"/>
            <a:ext cx="4798980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7891E-0C0A-4688-97DD-C0715E322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1" y="2864795"/>
            <a:ext cx="4798978" cy="3025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5EAF30-3412-49B0-93D1-596CC2695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018" y="2067127"/>
            <a:ext cx="4798981" cy="710119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07B9B7-F41C-4314-9F0C-BB84547FB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019" y="2864795"/>
            <a:ext cx="4798982" cy="30253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21587F-6AFC-4906-86EB-6B0A86EE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4BE2C5-583B-49BC-9864-B01EEF798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39B236-45F5-4CC6-8D53-A6903A1CC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86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6B206-0678-4577-B79F-760526A5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1322615"/>
            <a:ext cx="8175171" cy="421277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D5FCB8-AFD3-4801-BBD6-9548F4CF7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6DACF8-CBC0-416B-B28E-EE18C423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C7421-FF49-4CE9-87D0-2B4FFE0E3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43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9CBFE-15AA-4447-9F9C-D8B0BEB24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B48227-EC1E-4063-9682-891A2DB1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C6A63-C3F4-4563-A542-9A41AC946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6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900C1-FE18-461C-801C-8626C7759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0"/>
            <a:ext cx="3932237" cy="19649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4CFF3-3406-49E3-9D5A-1BE90FFA5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451" y="987425"/>
            <a:ext cx="542154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D14FF-9082-4BBA-BC7A-F4C5B78599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62464"/>
            <a:ext cx="3932237" cy="2206523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A2726-EB8E-4DF7-9A1B-F03BD8C71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9929BE-611C-4FE6-B0A5-E0FF9DF9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90B32-1D0E-4BCD-8850-59EA235F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01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A1460E-1069-4FCA-B04E-28F77C861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3614" y="987425"/>
            <a:ext cx="553538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138C1E-867B-4FE9-8783-9B1246AEB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3657601"/>
            <a:ext cx="3932236" cy="2211388"/>
          </a:xfrm>
        </p:spPr>
        <p:txBody>
          <a:bodyPr/>
          <a:lstStyle>
            <a:lvl1pPr marL="0" indent="0">
              <a:buNone/>
              <a:defRPr sz="16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21568-4870-46F2-9F7E-F4107020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DBD16-5BFB-4D9F-9646-C75D1B53BBB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3CC65-0E73-45A1-9D4F-3F4559B3B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C58CD-9BC3-431E-A7B4-D596A7F0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22274-0FAA-4649-AA4E-4210F4F321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68F756-D171-474C-8B1A-C818032F6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600201"/>
            <a:ext cx="3932236" cy="1959428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400" cap="all" spc="3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1965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1C2F78B-DEE8-4195-A196-DFC51BDADFF9}"/>
              </a:ext>
            </a:extLst>
          </p:cNvPr>
          <p:cNvSpPr/>
          <p:nvPr/>
        </p:nvSpPr>
        <p:spPr>
          <a:xfrm>
            <a:off x="9749268" y="4070878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1D79D08-4BE8-4799-BE09-5078DFEE2256}"/>
              </a:ext>
            </a:extLst>
          </p:cNvPr>
          <p:cNvSpPr/>
          <p:nvPr/>
        </p:nvSpPr>
        <p:spPr>
          <a:xfrm rot="10800000">
            <a:off x="0" y="0"/>
            <a:ext cx="2442733" cy="2787123"/>
          </a:xfrm>
          <a:custGeom>
            <a:avLst/>
            <a:gdLst>
              <a:gd name="connsiteX0" fmla="*/ 2442733 w 2442733"/>
              <a:gd name="connsiteY0" fmla="*/ 0 h 2787123"/>
              <a:gd name="connsiteX1" fmla="*/ 2442733 w 2442733"/>
              <a:gd name="connsiteY1" fmla="*/ 2787123 h 2787123"/>
              <a:gd name="connsiteX2" fmla="*/ 0 w 2442733"/>
              <a:gd name="connsiteY2" fmla="*/ 2787123 h 278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42733" h="2787123">
                <a:moveTo>
                  <a:pt x="2442733" y="0"/>
                </a:moveTo>
                <a:lnTo>
                  <a:pt x="2442733" y="2787123"/>
                </a:lnTo>
                <a:lnTo>
                  <a:pt x="0" y="2787123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5D65A1-16CB-407F-993F-2A6D59BCC0C8}"/>
              </a:ext>
            </a:extLst>
          </p:cNvPr>
          <p:cNvCxnSpPr>
            <a:cxnSpLocks/>
          </p:cNvCxnSpPr>
          <p:nvPr/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A018A2-815D-41B0-A189-FDF7A5E8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72935"/>
            <a:ext cx="9905999" cy="1360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FAE63-1276-4C7C-BFF5-F5DF1CDB2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332026"/>
            <a:ext cx="9905999" cy="3567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380268-2D73-487C-843B-51648AE18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88157" y="6356350"/>
            <a:ext cx="3093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3CADBD16-5BFB-4D9F-9646-C75D1B53BBB6}" type="datetimeFigureOut">
              <a:rPr lang="en-US" smtClean="0"/>
              <a:pPr/>
              <a:t>12/5/2024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61E6D-D51F-4BD7-B59D-19AF17917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3000" y="6356350"/>
            <a:ext cx="3959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701B1-1C93-41C2-AEE1-815DEA51B9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23186" y="6356350"/>
            <a:ext cx="6258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C0722274-0FAA-4649-AA4E-4210F4F32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7085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89" r:id="rId6"/>
    <p:sldLayoutId id="2147483685" r:id="rId7"/>
    <p:sldLayoutId id="2147483686" r:id="rId8"/>
    <p:sldLayoutId id="2147483687" r:id="rId9"/>
    <p:sldLayoutId id="2147483688" r:id="rId10"/>
    <p:sldLayoutId id="2147483690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02920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4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hyperlink" Target="https://www.pexels.com/tr-tr/fotograf/turkiye-bayragi-ve-su-govdesinin-yakininda-kahverengi-gunes-sapkasi-giyen-kadin-1375859/" TargetMode="External"/><Relationship Id="rId7" Type="http://schemas.openxmlformats.org/officeDocument/2006/relationships/hyperlink" Target="https://tr.wikipedia.org/wiki/Kapadoky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hyperlink" Target="https://www.pexels.com/photo/white-and-brown-concrete-building-near-body-of-water-4834557/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yhomediaryinturkey.blogspot.com.tr/2017/06/kymal-yaprak-sarmas-turkish-grape.html" TargetMode="External"/><Relationship Id="rId7" Type="http://schemas.openxmlformats.org/officeDocument/2006/relationships/hyperlink" Target="https://kathleenkirkpoetry.blogspot.com/2017/01/baklava-for-breakfast.html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hyperlink" Target="https://www.kochwiki.org/wiki/%C3%87ig_k%C3%B6fte" TargetMode="Externa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esinrenklidunyasi.blogspot.com/2013/10/orgu-bardak-altlklar.html" TargetMode="External"/><Relationship Id="rId7" Type="http://schemas.openxmlformats.org/officeDocument/2006/relationships/hyperlink" Target="https://www.flickr.com/photos/fiyonk/8895174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hyperlink" Target="https://www.pickpik.com/shoes-red-stock-add-woman-shoe-133947" TargetMode="Externa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hyperlink" Target="https://www.nasehobby.cz/ebru-malovani-na-vode/ebru-prevzato-z-achhikhabre/" TargetMode="External"/><Relationship Id="rId7" Type="http://schemas.openxmlformats.org/officeDocument/2006/relationships/hyperlink" Target="https://clipaderelaxare.blogspot.com/2018/09/ebru-sau-arta-de-picta-de-apa-o.html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hyperlink" Target="https://www.flickr.com/photos/artmif/26840221386" TargetMode="Externa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heyfajrul/7680159330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hyperlink" Target="https://pixnio.com/fi/ruoka-juoma/kahvi/aromi-kahvia-muki-kahvikuppi-ruoka-kasi-keittion-poydan" TargetMode="Externa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ulturas-beraber.blogspot.com/2010/02/ebru-el-fluir-de-la-pintura.html" TargetMode="Externa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www.bizzarrobazar.com/en/tag/ebru/" TargetMode="Externa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hyperlink" Target="https://www.innaturale.com/5-cose-dovete-sapere-usare-lhenn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intilerveanlar.com/2016/05/gelenksel-turk-motifleri-boyama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ercihanindunyasi.blogspot.com/2014/02/mevlana-ve-hac-bektas-veli_20.html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ekhnede.blogspot.com/2016/06/yunustan-interstellara-hayatta-kalmak.html" TargetMode="Externa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ulturas-beraber.blogspot.com/2007/10/karagz-el-teatro-de-sombras-i.html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ag.wikipedia.org/wiki/Folklor" TargetMode="Externa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trophistoria.com/2016/12/el-descubrimiento-de-gobekli-tepe-el.html" TargetMode="External"/><Relationship Id="rId7" Type="http://schemas.openxmlformats.org/officeDocument/2006/relationships/hyperlink" Target="https://www.pikist.com/free-photo-syylt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hyperlink" Target="https://www.wallpaperflare.com/turkey-dreams-of-cappadocia-avanos-nevsehir-wallpaper-bkokc/download/3840x2160" TargetMode="Externa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27435717@N00/35603047503" TargetMode="External"/><Relationship Id="rId7" Type="http://schemas.openxmlformats.org/officeDocument/2006/relationships/hyperlink" Target="https://alazabut.blogspot.com/2017/12/22-alat-musik-tradisional-di-asia.html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s://culturas-beraber.blogspot.com/2008/02/trabzon-una-perla-del-mar-negro.html" TargetMode="Externa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4AA9537D-DEBC-4624-B8D3-9F1487AD4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2A03E4BA-E709-4742-9A16-38A154313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19720" y="1420432"/>
            <a:ext cx="4323806" cy="2722261"/>
          </a:xfr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de-DE" sz="3700" dirty="0" err="1"/>
              <a:t>Turkischer</a:t>
            </a:r>
            <a:r>
              <a:rPr lang="de-DE" sz="3700" dirty="0"/>
              <a:t> Elternverein Basel </a:t>
            </a:r>
            <a:r>
              <a:rPr lang="de-DE" sz="3700" dirty="0" err="1"/>
              <a:t>un</a:t>
            </a:r>
            <a:r>
              <a:rPr lang="tr-TR" sz="3700" dirty="0"/>
              <a:t>d</a:t>
            </a:r>
            <a:r>
              <a:rPr lang="de-DE" sz="3700" dirty="0"/>
              <a:t> Region</a:t>
            </a:r>
            <a:endParaRPr lang="tr-TR" sz="3700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E5CF964-ED11-6E00-19AD-F6B9680DF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4852" y="4650459"/>
            <a:ext cx="3338481" cy="1124917"/>
          </a:xfrm>
        </p:spPr>
        <p:txBody>
          <a:bodyPr anchor="t">
            <a:normAutofit/>
          </a:bodyPr>
          <a:lstStyle/>
          <a:p>
            <a:pPr algn="ctr"/>
            <a:r>
              <a:rPr lang="tr-TR" dirty="0" err="1"/>
              <a:t>Kulturstationen</a:t>
            </a:r>
            <a:r>
              <a:rPr lang="tr-TR" dirty="0"/>
              <a:t> </a:t>
            </a:r>
            <a:r>
              <a:rPr lang="tr-TR" dirty="0" err="1"/>
              <a:t>und</a:t>
            </a:r>
            <a:r>
              <a:rPr lang="tr-TR" dirty="0"/>
              <a:t> </a:t>
            </a:r>
            <a:r>
              <a:rPr lang="tr-TR" dirty="0" err="1"/>
              <a:t>Workshops</a:t>
            </a:r>
            <a:r>
              <a:rPr lang="tr-TR" dirty="0"/>
              <a:t> </a:t>
            </a:r>
            <a:r>
              <a:rPr lang="tr-TR" dirty="0" err="1"/>
              <a:t>für</a:t>
            </a:r>
            <a:r>
              <a:rPr lang="tr-TR" dirty="0"/>
              <a:t> </a:t>
            </a:r>
            <a:r>
              <a:rPr lang="tr-TR" dirty="0" err="1"/>
              <a:t>das</a:t>
            </a:r>
            <a:r>
              <a:rPr lang="tr-TR" dirty="0"/>
              <a:t> </a:t>
            </a:r>
            <a:r>
              <a:rPr lang="tr-TR" dirty="0" err="1"/>
              <a:t>Europäisches</a:t>
            </a:r>
            <a:r>
              <a:rPr lang="tr-TR" dirty="0"/>
              <a:t> </a:t>
            </a:r>
            <a:r>
              <a:rPr lang="tr-TR" dirty="0" err="1"/>
              <a:t>Jugendchor</a:t>
            </a:r>
            <a:r>
              <a:rPr lang="tr-TR" dirty="0"/>
              <a:t> Festival in Basel</a:t>
            </a:r>
          </a:p>
          <a:p>
            <a:pPr algn="ctr"/>
            <a:endParaRPr lang="tr-TR" dirty="0"/>
          </a:p>
        </p:txBody>
      </p:sp>
      <p:pic>
        <p:nvPicPr>
          <p:cNvPr id="8" name="Resim 7" descr="dış mekan, gökyüzü, şapka, gemi içeren bir resim&#10;&#10;Açıklama otomatik olarak oluşturuldu">
            <a:extLst>
              <a:ext uri="{FF2B5EF4-FFF2-40B4-BE49-F238E27FC236}">
                <a16:creationId xmlns:a16="http://schemas.microsoft.com/office/drawing/2014/main" id="{8CA649CE-69A0-9855-D6F0-CCD2669CC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8084" r="25364" b="-1"/>
          <a:stretch/>
        </p:blipFill>
        <p:spPr>
          <a:xfrm>
            <a:off x="191785" y="73859"/>
            <a:ext cx="3051550" cy="3425138"/>
          </a:xfrm>
          <a:prstGeom prst="rect">
            <a:avLst/>
          </a:prstGeom>
        </p:spPr>
      </p:pic>
      <p:pic>
        <p:nvPicPr>
          <p:cNvPr id="6" name="Resim 5" descr="dış mekan, gökyüzü, su, bulut içeren bir resim&#10;&#10;Açıklama otomatik olarak oluşturuldu">
            <a:extLst>
              <a:ext uri="{FF2B5EF4-FFF2-40B4-BE49-F238E27FC236}">
                <a16:creationId xmlns:a16="http://schemas.microsoft.com/office/drawing/2014/main" id="{E1CDEE24-1907-7FF8-50B8-DA7DFAC3C1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1354" r="29175" b="-2"/>
          <a:stretch/>
        </p:blipFill>
        <p:spPr>
          <a:xfrm rot="21600000">
            <a:off x="383569" y="3668298"/>
            <a:ext cx="3051550" cy="3425139"/>
          </a:xfrm>
          <a:prstGeom prst="rect">
            <a:avLst/>
          </a:prstGeom>
        </p:spPr>
      </p:pic>
      <p:pic>
        <p:nvPicPr>
          <p:cNvPr id="19" name="Resim 18" descr="hava taşıtı, sıcak hava balonu, taşımak, nakletmek, balon içeren bir resim&#10;&#10;Açıklama otomatik olarak oluşturuldu">
            <a:extLst>
              <a:ext uri="{FF2B5EF4-FFF2-40B4-BE49-F238E27FC236}">
                <a16:creationId xmlns:a16="http://schemas.microsoft.com/office/drawing/2014/main" id="{0D39E831-4E62-BE68-E7D6-A7233855E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9890" r="20861" b="-4"/>
          <a:stretch/>
        </p:blipFill>
        <p:spPr>
          <a:xfrm rot="21600000">
            <a:off x="3584601" y="2350237"/>
            <a:ext cx="3051550" cy="3425139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97F3825-1B71-478F-BD5A-4996EDA34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402621" y="4311948"/>
            <a:ext cx="147286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Resim 23" descr="çivi, parmak, kişi, şahıs, et içeren bir resim&#10;&#10;Açıklama otomatik olarak oluşturuldu">
            <a:extLst>
              <a:ext uri="{FF2B5EF4-FFF2-40B4-BE49-F238E27FC236}">
                <a16:creationId xmlns:a16="http://schemas.microsoft.com/office/drawing/2014/main" id="{2401A0AD-EEE7-8838-0205-093FC0619E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119" y="323716"/>
            <a:ext cx="3673010" cy="188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9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FE927AD-D80B-4227-9B78-EAB581049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D3DC9B1-667C-45EC-B83B-437D92CE9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6911" y="0"/>
            <a:ext cx="10458178" cy="6858000"/>
          </a:xfrm>
          <a:custGeom>
            <a:avLst/>
            <a:gdLst>
              <a:gd name="connsiteX0" fmla="*/ 6010593 w 10458178"/>
              <a:gd name="connsiteY0" fmla="*/ 0 h 6858000"/>
              <a:gd name="connsiteX1" fmla="*/ 8228844 w 10458178"/>
              <a:gd name="connsiteY1" fmla="*/ 0 h 6858000"/>
              <a:gd name="connsiteX2" fmla="*/ 8239927 w 10458178"/>
              <a:gd name="connsiteY2" fmla="*/ 0 h 6858000"/>
              <a:gd name="connsiteX3" fmla="*/ 10458178 w 10458178"/>
              <a:gd name="connsiteY3" fmla="*/ 0 h 6858000"/>
              <a:gd name="connsiteX4" fmla="*/ 4447586 w 10458178"/>
              <a:gd name="connsiteY4" fmla="*/ 6858000 h 6858000"/>
              <a:gd name="connsiteX5" fmla="*/ 2229335 w 10458178"/>
              <a:gd name="connsiteY5" fmla="*/ 6858000 h 6858000"/>
              <a:gd name="connsiteX6" fmla="*/ 2218251 w 10458178"/>
              <a:gd name="connsiteY6" fmla="*/ 6858000 h 6858000"/>
              <a:gd name="connsiteX7" fmla="*/ 0 w 10458178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458178" h="6858000">
                <a:moveTo>
                  <a:pt x="6010593" y="0"/>
                </a:moveTo>
                <a:lnTo>
                  <a:pt x="8228844" y="0"/>
                </a:lnTo>
                <a:lnTo>
                  <a:pt x="8239927" y="0"/>
                </a:lnTo>
                <a:lnTo>
                  <a:pt x="10458178" y="0"/>
                </a:lnTo>
                <a:lnTo>
                  <a:pt x="4447586" y="6858000"/>
                </a:lnTo>
                <a:lnTo>
                  <a:pt x="2229335" y="6858000"/>
                </a:lnTo>
                <a:lnTo>
                  <a:pt x="221825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F1DD922-606B-2C8E-A617-F8279E4F5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8" y="1181100"/>
            <a:ext cx="3768437" cy="1337926"/>
          </a:xfrm>
        </p:spPr>
        <p:txBody>
          <a:bodyPr anchor="t">
            <a:normAutofit/>
          </a:bodyPr>
          <a:lstStyle/>
          <a:p>
            <a:r>
              <a:rPr lang="tr-TR" dirty="0" err="1"/>
              <a:t>Kulturstation</a:t>
            </a:r>
            <a:r>
              <a:rPr lang="tr-TR" dirty="0"/>
              <a:t> 9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7FD79FD8-0800-4980-94BB-0CB634A827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308" y="0"/>
            <a:ext cx="6873692" cy="6858000"/>
          </a:xfrm>
          <a:custGeom>
            <a:avLst/>
            <a:gdLst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0 w 12192000"/>
              <a:gd name="connsiteY6" fmla="*/ 0 h 6858000"/>
              <a:gd name="connsiteX7" fmla="*/ 6700 w 12192000"/>
              <a:gd name="connsiteY7" fmla="*/ 0 h 6858000"/>
              <a:gd name="connsiteX8" fmla="*/ 6700 w 12192000"/>
              <a:gd name="connsiteY8" fmla="*/ 6858000 h 6858000"/>
              <a:gd name="connsiteX9" fmla="*/ 0 w 12192000"/>
              <a:gd name="connsiteY9" fmla="*/ 6858000 h 6858000"/>
              <a:gd name="connsiteX0" fmla="*/ 1132890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5318308 w 12192000"/>
              <a:gd name="connsiteY3" fmla="*/ 6858000 h 6858000"/>
              <a:gd name="connsiteX4" fmla="*/ 11328897 w 12192000"/>
              <a:gd name="connsiteY4" fmla="*/ 4 h 6858000"/>
              <a:gd name="connsiteX5" fmla="*/ 11328898 w 12192000"/>
              <a:gd name="connsiteY5" fmla="*/ 2 h 6858000"/>
              <a:gd name="connsiteX6" fmla="*/ 11328900 w 12192000"/>
              <a:gd name="connsiteY6" fmla="*/ 0 h 6858000"/>
              <a:gd name="connsiteX7" fmla="*/ 0 w 12192000"/>
              <a:gd name="connsiteY7" fmla="*/ 6858000 h 6858000"/>
              <a:gd name="connsiteX8" fmla="*/ 6700 w 12192000"/>
              <a:gd name="connsiteY8" fmla="*/ 0 h 6858000"/>
              <a:gd name="connsiteX9" fmla="*/ 6700 w 12192000"/>
              <a:gd name="connsiteY9" fmla="*/ 6858000 h 6858000"/>
              <a:gd name="connsiteX10" fmla="*/ 0 w 12192000"/>
              <a:gd name="connsiteY10" fmla="*/ 6858000 h 6858000"/>
              <a:gd name="connsiteX0" fmla="*/ 11322200 w 12185300"/>
              <a:gd name="connsiteY0" fmla="*/ 0 h 6858000"/>
              <a:gd name="connsiteX1" fmla="*/ 12185300 w 12185300"/>
              <a:gd name="connsiteY1" fmla="*/ 0 h 6858000"/>
              <a:gd name="connsiteX2" fmla="*/ 12185300 w 12185300"/>
              <a:gd name="connsiteY2" fmla="*/ 6858000 h 6858000"/>
              <a:gd name="connsiteX3" fmla="*/ 5311608 w 12185300"/>
              <a:gd name="connsiteY3" fmla="*/ 6858000 h 6858000"/>
              <a:gd name="connsiteX4" fmla="*/ 11322197 w 12185300"/>
              <a:gd name="connsiteY4" fmla="*/ 4 h 6858000"/>
              <a:gd name="connsiteX5" fmla="*/ 11322198 w 12185300"/>
              <a:gd name="connsiteY5" fmla="*/ 2 h 6858000"/>
              <a:gd name="connsiteX6" fmla="*/ 11322200 w 12185300"/>
              <a:gd name="connsiteY6" fmla="*/ 0 h 6858000"/>
              <a:gd name="connsiteX7" fmla="*/ 0 w 12185300"/>
              <a:gd name="connsiteY7" fmla="*/ 6858000 h 6858000"/>
              <a:gd name="connsiteX8" fmla="*/ 0 w 12185300"/>
              <a:gd name="connsiteY8" fmla="*/ 0 h 6858000"/>
              <a:gd name="connsiteX9" fmla="*/ 0 w 12185300"/>
              <a:gd name="connsiteY9" fmla="*/ 6858000 h 6858000"/>
              <a:gd name="connsiteX0" fmla="*/ 6010592 w 6873692"/>
              <a:gd name="connsiteY0" fmla="*/ 0 h 6858000"/>
              <a:gd name="connsiteX1" fmla="*/ 6873692 w 6873692"/>
              <a:gd name="connsiteY1" fmla="*/ 0 h 6858000"/>
              <a:gd name="connsiteX2" fmla="*/ 6873692 w 6873692"/>
              <a:gd name="connsiteY2" fmla="*/ 6858000 h 6858000"/>
              <a:gd name="connsiteX3" fmla="*/ 0 w 6873692"/>
              <a:gd name="connsiteY3" fmla="*/ 6858000 h 6858000"/>
              <a:gd name="connsiteX4" fmla="*/ 6010589 w 6873692"/>
              <a:gd name="connsiteY4" fmla="*/ 4 h 6858000"/>
              <a:gd name="connsiteX5" fmla="*/ 6010590 w 6873692"/>
              <a:gd name="connsiteY5" fmla="*/ 2 h 6858000"/>
              <a:gd name="connsiteX6" fmla="*/ 6010592 w 687369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3692" h="6858000">
                <a:moveTo>
                  <a:pt x="6010592" y="0"/>
                </a:moveTo>
                <a:lnTo>
                  <a:pt x="6873692" y="0"/>
                </a:lnTo>
                <a:lnTo>
                  <a:pt x="6873692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lnTo>
                  <a:pt x="6010592" y="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Resim 7" descr="yemek, gıda, tabak, levha,  mutfak (yemek çeşitleri), et içeren bir resim&#10;&#10;Açıklama otomatik olarak oluşturuldu">
            <a:extLst>
              <a:ext uri="{FF2B5EF4-FFF2-40B4-BE49-F238E27FC236}">
                <a16:creationId xmlns:a16="http://schemas.microsoft.com/office/drawing/2014/main" id="{5710436D-26DA-6A98-8FF9-63537407C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198" r="5" b="5"/>
          <a:stretch/>
        </p:blipFill>
        <p:spPr>
          <a:xfrm>
            <a:off x="6143607" y="1116782"/>
            <a:ext cx="2489099" cy="1644562"/>
          </a:xfrm>
          <a:prstGeom prst="rect">
            <a:avLst/>
          </a:prstGeom>
        </p:spPr>
      </p:pic>
      <p:pic>
        <p:nvPicPr>
          <p:cNvPr id="12" name="Resim 11" descr="yemek, gıda, malzeme, yaprak sebze, tabak, yemek çeşidi içeren bir resim&#10;&#10;Açıklama otomatik olarak oluşturuldu">
            <a:extLst>
              <a:ext uri="{FF2B5EF4-FFF2-40B4-BE49-F238E27FC236}">
                <a16:creationId xmlns:a16="http://schemas.microsoft.com/office/drawing/2014/main" id="{DF790764-1889-FC6C-95DD-0BFBBEBF7A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95132" y="2939876"/>
            <a:ext cx="2192749" cy="1644562"/>
          </a:xfrm>
          <a:prstGeom prst="rect">
            <a:avLst/>
          </a:prstGeom>
        </p:spPr>
      </p:pic>
      <p:pic>
        <p:nvPicPr>
          <p:cNvPr id="5" name="Resim 4" descr="yemek, gıda,  mutfak (yemek çeşitleri), tatlı, tabak, yemek çeşidi içeren bir resim&#10;&#10;Açıklama otomatik olarak oluşturuldu">
            <a:extLst>
              <a:ext uri="{FF2B5EF4-FFF2-40B4-BE49-F238E27FC236}">
                <a16:creationId xmlns:a16="http://schemas.microsoft.com/office/drawing/2014/main" id="{5BB9FF7F-8502-9A22-AB7E-F63C0D9A8C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5519" r="9349" b="5"/>
          <a:stretch/>
        </p:blipFill>
        <p:spPr>
          <a:xfrm>
            <a:off x="2933194" y="4761419"/>
            <a:ext cx="2489101" cy="1644562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119FEBB-20EC-BD3D-CB51-6B4F24036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5714" y="3687096"/>
            <a:ext cx="2943286" cy="2485103"/>
          </a:xfrm>
        </p:spPr>
        <p:txBody>
          <a:bodyPr anchor="b">
            <a:normAutofit/>
          </a:bodyPr>
          <a:lstStyle/>
          <a:p>
            <a:pPr algn="r"/>
            <a:r>
              <a:rPr lang="tr-TR" dirty="0" err="1"/>
              <a:t>Türkische</a:t>
            </a:r>
            <a:r>
              <a:rPr lang="tr-TR" dirty="0"/>
              <a:t> </a:t>
            </a:r>
            <a:r>
              <a:rPr lang="tr-TR" dirty="0" err="1"/>
              <a:t>Küche</a:t>
            </a:r>
            <a:endParaRPr lang="tr-TR" dirty="0"/>
          </a:p>
          <a:p>
            <a:pPr algn="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372332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B6A8C6-8388-E306-5F56-E7698A9B2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Kulturstation</a:t>
            </a:r>
            <a:r>
              <a:rPr lang="tr-TR" dirty="0"/>
              <a:t> 10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AF084E4-310E-EF8D-1551-DA0BFE42C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/>
              <a:t>Kunsthandwerk</a:t>
            </a:r>
            <a:endParaRPr lang="tr-TR" dirty="0"/>
          </a:p>
          <a:p>
            <a:endParaRPr lang="tr-TR" dirty="0"/>
          </a:p>
        </p:txBody>
      </p:sp>
      <p:pic>
        <p:nvPicPr>
          <p:cNvPr id="5" name="Resim 4" descr="zanaat, çiçekli desen, çiçek, iç mekan içeren bir resim&#10;&#10;Açıklama otomatik olarak oluşturuldu">
            <a:extLst>
              <a:ext uri="{FF2B5EF4-FFF2-40B4-BE49-F238E27FC236}">
                <a16:creationId xmlns:a16="http://schemas.microsoft.com/office/drawing/2014/main" id="{DFD6DC45-A1E2-FF23-16D2-7B6686EF4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05250" y="1966912"/>
            <a:ext cx="4381500" cy="2924175"/>
          </a:xfrm>
          <a:prstGeom prst="rect">
            <a:avLst/>
          </a:prstGeom>
        </p:spPr>
      </p:pic>
      <p:pic>
        <p:nvPicPr>
          <p:cNvPr id="11" name="Resim 10" descr="giyim, moda aksesuar, örme, tığ işi içeren bir resim&#10;&#10;Açıklama otomatik olarak oluşturuldu">
            <a:extLst>
              <a:ext uri="{FF2B5EF4-FFF2-40B4-BE49-F238E27FC236}">
                <a16:creationId xmlns:a16="http://schemas.microsoft.com/office/drawing/2014/main" id="{E1DB7294-0514-BA4B-46D1-6DE2E886C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837875" y="958855"/>
            <a:ext cx="3810000" cy="2857500"/>
          </a:xfrm>
          <a:prstGeom prst="rect">
            <a:avLst/>
          </a:prstGeom>
        </p:spPr>
      </p:pic>
      <p:pic>
        <p:nvPicPr>
          <p:cNvPr id="13" name="Resim 12" descr="kalıp, desen, düzen, tabak altlığı, kumaş, doku içeren bir resim&#10;&#10;Açıklama otomatik olarak oluşturuldu">
            <a:extLst>
              <a:ext uri="{FF2B5EF4-FFF2-40B4-BE49-F238E27FC236}">
                <a16:creationId xmlns:a16="http://schemas.microsoft.com/office/drawing/2014/main" id="{2B2607C7-63C7-F2B8-7062-1B3E26C89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27207" y="3503740"/>
            <a:ext cx="3521792" cy="264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00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327AB4C5-0719-4E35-87CD-199EB59E3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12">
            <a:extLst>
              <a:ext uri="{FF2B5EF4-FFF2-40B4-BE49-F238E27FC236}">
                <a16:creationId xmlns:a16="http://schemas.microsoft.com/office/drawing/2014/main" id="{1BBD5D8D-131E-46C9-8ED3-18B799429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91942" y="0"/>
            <a:ext cx="9100058" cy="6858000"/>
          </a:xfrm>
          <a:custGeom>
            <a:avLst/>
            <a:gdLst>
              <a:gd name="connsiteX0" fmla="*/ 6010592 w 9100058"/>
              <a:gd name="connsiteY0" fmla="*/ 0 h 6858000"/>
              <a:gd name="connsiteX1" fmla="*/ 9100058 w 9100058"/>
              <a:gd name="connsiteY1" fmla="*/ 0 h 6858000"/>
              <a:gd name="connsiteX2" fmla="*/ 9100058 w 9100058"/>
              <a:gd name="connsiteY2" fmla="*/ 6858000 h 6858000"/>
              <a:gd name="connsiteX3" fmla="*/ 0 w 9100058"/>
              <a:gd name="connsiteY3" fmla="*/ 6858000 h 6858000"/>
              <a:gd name="connsiteX4" fmla="*/ 6010589 w 9100058"/>
              <a:gd name="connsiteY4" fmla="*/ 4 h 6858000"/>
              <a:gd name="connsiteX5" fmla="*/ 6010590 w 9100058"/>
              <a:gd name="connsiteY5" fmla="*/ 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00058" h="6858000">
                <a:moveTo>
                  <a:pt x="6010592" y="0"/>
                </a:moveTo>
                <a:lnTo>
                  <a:pt x="9100058" y="0"/>
                </a:lnTo>
                <a:lnTo>
                  <a:pt x="9100058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CB6A8C6-8388-E306-5F56-E7698A9B2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157" y="4369526"/>
            <a:ext cx="5946841" cy="1502228"/>
          </a:xfrm>
        </p:spPr>
        <p:txBody>
          <a:bodyPr anchor="b">
            <a:normAutofit/>
          </a:bodyPr>
          <a:lstStyle/>
          <a:p>
            <a:pPr algn="r"/>
            <a:r>
              <a:rPr lang="tr-TR" dirty="0"/>
              <a:t>Workshop 1</a:t>
            </a:r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AF084E4-310E-EF8D-1551-DA0BFE42C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025435"/>
            <a:ext cx="3886199" cy="3801291"/>
          </a:xfrm>
        </p:spPr>
        <p:txBody>
          <a:bodyPr anchor="t">
            <a:normAutofit/>
          </a:bodyPr>
          <a:lstStyle/>
          <a:p>
            <a:r>
              <a:rPr lang="de-DE" dirty="0"/>
              <a:t>20 Minuten Türkische Volkstänze – </a:t>
            </a:r>
            <a:r>
              <a:rPr lang="tr-TR" dirty="0"/>
              <a:t>Halay</a:t>
            </a:r>
          </a:p>
          <a:p>
            <a:endParaRPr lang="tr-TR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78F504-9E26-4692-A3E2-5363222B8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>
            <a:extLst>
              <a:ext uri="{FF2B5EF4-FFF2-40B4-BE49-F238E27FC236}">
                <a16:creationId xmlns:a16="http://schemas.microsoft.com/office/drawing/2014/main" id="{893FAB1F-4E1F-46D4-7A1D-58453114C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69"/>
          <a:stretch/>
        </p:blipFill>
        <p:spPr>
          <a:xfrm>
            <a:off x="4788310" y="2241754"/>
            <a:ext cx="5678521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55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327AB4C5-0719-4E35-87CD-199EB59E3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12">
            <a:extLst>
              <a:ext uri="{FF2B5EF4-FFF2-40B4-BE49-F238E27FC236}">
                <a16:creationId xmlns:a16="http://schemas.microsoft.com/office/drawing/2014/main" id="{1BBD5D8D-131E-46C9-8ED3-18B799429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91942" y="0"/>
            <a:ext cx="9100058" cy="6858000"/>
          </a:xfrm>
          <a:custGeom>
            <a:avLst/>
            <a:gdLst>
              <a:gd name="connsiteX0" fmla="*/ 6010592 w 9100058"/>
              <a:gd name="connsiteY0" fmla="*/ 0 h 6858000"/>
              <a:gd name="connsiteX1" fmla="*/ 9100058 w 9100058"/>
              <a:gd name="connsiteY1" fmla="*/ 0 h 6858000"/>
              <a:gd name="connsiteX2" fmla="*/ 9100058 w 9100058"/>
              <a:gd name="connsiteY2" fmla="*/ 6858000 h 6858000"/>
              <a:gd name="connsiteX3" fmla="*/ 0 w 9100058"/>
              <a:gd name="connsiteY3" fmla="*/ 6858000 h 6858000"/>
              <a:gd name="connsiteX4" fmla="*/ 6010589 w 9100058"/>
              <a:gd name="connsiteY4" fmla="*/ 4 h 6858000"/>
              <a:gd name="connsiteX5" fmla="*/ 6010590 w 9100058"/>
              <a:gd name="connsiteY5" fmla="*/ 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00058" h="6858000">
                <a:moveTo>
                  <a:pt x="6010592" y="0"/>
                </a:moveTo>
                <a:lnTo>
                  <a:pt x="9100058" y="0"/>
                </a:lnTo>
                <a:lnTo>
                  <a:pt x="9100058" y="6858000"/>
                </a:lnTo>
                <a:lnTo>
                  <a:pt x="0" y="6858000"/>
                </a:lnTo>
                <a:lnTo>
                  <a:pt x="6010589" y="4"/>
                </a:lnTo>
                <a:cubicBezTo>
                  <a:pt x="6010589" y="3"/>
                  <a:pt x="6010590" y="3"/>
                  <a:pt x="6010590" y="2"/>
                </a:cubicBez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CB6A8C6-8388-E306-5F56-E7698A9B2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157" y="4369526"/>
            <a:ext cx="5946841" cy="1502228"/>
          </a:xfrm>
        </p:spPr>
        <p:txBody>
          <a:bodyPr anchor="b">
            <a:normAutofit/>
          </a:bodyPr>
          <a:lstStyle/>
          <a:p>
            <a:pPr algn="r"/>
            <a:r>
              <a:rPr lang="tr-TR" dirty="0"/>
              <a:t>Workshop 2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AF084E4-310E-EF8D-1551-DA0BFE42C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025435"/>
            <a:ext cx="3886199" cy="3801291"/>
          </a:xfrm>
        </p:spPr>
        <p:txBody>
          <a:bodyPr anchor="t">
            <a:normAutofit/>
          </a:bodyPr>
          <a:lstStyle/>
          <a:p>
            <a:r>
              <a:rPr lang="tr-TR" dirty="0" err="1"/>
              <a:t>Marmorierung</a:t>
            </a:r>
            <a:r>
              <a:rPr lang="tr-TR" dirty="0"/>
              <a:t> «EBRU»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78F504-9E26-4692-A3E2-5363222B8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sim 4" descr="gül, kumaş, doku, mahsur kalma, iç mekan içeren bir resim&#10;&#10;Açıklama otomatik olarak oluşturuldu">
            <a:extLst>
              <a:ext uri="{FF2B5EF4-FFF2-40B4-BE49-F238E27FC236}">
                <a16:creationId xmlns:a16="http://schemas.microsoft.com/office/drawing/2014/main" id="{8162263A-996B-5792-878B-8DA1FA9B0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22406" y="2145370"/>
            <a:ext cx="4738674" cy="2236062"/>
          </a:xfrm>
          <a:prstGeom prst="rect">
            <a:avLst/>
          </a:prstGeom>
        </p:spPr>
      </p:pic>
      <p:pic>
        <p:nvPicPr>
          <p:cNvPr id="11" name="Resim 10" descr="çocukların yaptığı resimler, sanat içeren bir resim&#10;&#10;Açıklama otomatik olarak oluşturuldu">
            <a:extLst>
              <a:ext uri="{FF2B5EF4-FFF2-40B4-BE49-F238E27FC236}">
                <a16:creationId xmlns:a16="http://schemas.microsoft.com/office/drawing/2014/main" id="{D9570829-DD76-A6C0-4C15-7D68D2297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60144" y="4193184"/>
            <a:ext cx="3856343" cy="2167265"/>
          </a:xfrm>
          <a:prstGeom prst="rect">
            <a:avLst/>
          </a:prstGeom>
        </p:spPr>
      </p:pic>
      <p:pic>
        <p:nvPicPr>
          <p:cNvPr id="14" name="Resim 13" descr="resim çerçevesi, iç mekan, duvar, sanat içeren bir resim&#10;&#10;Açıklama otomatik olarak oluşturuldu">
            <a:extLst>
              <a:ext uri="{FF2B5EF4-FFF2-40B4-BE49-F238E27FC236}">
                <a16:creationId xmlns:a16="http://schemas.microsoft.com/office/drawing/2014/main" id="{C26DD0E0-DD9A-9866-8803-CF6BC9533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830888" y="685799"/>
            <a:ext cx="5559422" cy="3127175"/>
          </a:xfrm>
          <a:prstGeom prst="rect">
            <a:avLst/>
          </a:prstGeom>
        </p:spPr>
      </p:pic>
      <p:sp>
        <p:nvSpPr>
          <p:cNvPr id="16" name="Metin kutusu 15">
            <a:extLst>
              <a:ext uri="{FF2B5EF4-FFF2-40B4-BE49-F238E27FC236}">
                <a16:creationId xmlns:a16="http://schemas.microsoft.com/office/drawing/2014/main" id="{CE7CE5CB-9497-B050-77B4-A5E7BA00385F}"/>
              </a:ext>
            </a:extLst>
          </p:cNvPr>
          <p:cNvSpPr txBox="1"/>
          <p:nvPr/>
        </p:nvSpPr>
        <p:spPr>
          <a:xfrm>
            <a:off x="300000" y="7201920"/>
            <a:ext cx="94784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900">
                <a:hlinkClick r:id="rId7" tooltip="https://clipaderelaxare.blogspot.com/2018/09/ebru-sau-arta-de-picta-de-apa-o.html"/>
              </a:rPr>
              <a:t>Bu Fotoğraf</a:t>
            </a:r>
            <a:r>
              <a:rPr lang="tr-TR" sz="900"/>
              <a:t>, Bilinmeyen Yazar, </a:t>
            </a:r>
            <a:r>
              <a:rPr lang="tr-TR" sz="900">
                <a:hlinkClick r:id="rId8" tooltip="https://creativecommons.org/licenses/by-nc-nd/3.0/"/>
              </a:rPr>
              <a:t>CC BY-NC-ND</a:t>
            </a:r>
            <a:r>
              <a:rPr lang="tr-TR" sz="900"/>
              <a:t> altında lisanslanmıştır</a:t>
            </a:r>
          </a:p>
        </p:txBody>
      </p:sp>
    </p:spTree>
    <p:extLst>
      <p:ext uri="{BB962C8B-B14F-4D97-AF65-F5344CB8AC3E}">
        <p14:creationId xmlns:p14="http://schemas.microsoft.com/office/powerpoint/2010/main" val="3858594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7C1BF8C-EE5C-DC56-1B0B-922EFA0A7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7671" y="3767536"/>
            <a:ext cx="9905999" cy="3567118"/>
          </a:xfrm>
        </p:spPr>
        <p:txBody>
          <a:bodyPr/>
          <a:lstStyle/>
          <a:p>
            <a:pPr marL="0" indent="0">
              <a:buNone/>
            </a:pPr>
            <a:r>
              <a:rPr lang="tr-TR" dirty="0"/>
              <a:t>							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						V</a:t>
            </a:r>
            <a:r>
              <a:rPr lang="de-DE" dirty="0" err="1"/>
              <a:t>ielen</a:t>
            </a:r>
            <a:r>
              <a:rPr lang="de-DE" dirty="0"/>
              <a:t> Dan</a:t>
            </a:r>
            <a:r>
              <a:rPr lang="tr-TR" dirty="0"/>
              <a:t>k.</a:t>
            </a:r>
          </a:p>
        </p:txBody>
      </p:sp>
    </p:spTree>
    <p:extLst>
      <p:ext uri="{BB962C8B-B14F-4D97-AF65-F5344CB8AC3E}">
        <p14:creationId xmlns:p14="http://schemas.microsoft.com/office/powerpoint/2010/main" val="707619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B07B087-CC73-4D22-8354-AE59CBE4F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C48C524-A306-839A-E82E-EADD16741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937" y="996948"/>
            <a:ext cx="7536438" cy="878813"/>
          </a:xfrm>
        </p:spPr>
        <p:txBody>
          <a:bodyPr>
            <a:normAutofit/>
          </a:bodyPr>
          <a:lstStyle/>
          <a:p>
            <a:pPr algn="ctr"/>
            <a:r>
              <a:rPr lang="tr-TR" dirty="0" err="1"/>
              <a:t>Kulturstation</a:t>
            </a:r>
            <a:r>
              <a:rPr lang="tr-TR" dirty="0"/>
              <a:t> 1</a:t>
            </a:r>
          </a:p>
        </p:txBody>
      </p:sp>
      <p:pic>
        <p:nvPicPr>
          <p:cNvPr id="7" name="Resim 6" descr="yemek, gıda, şekerleme, pastane, şekerci, yapışkan jöle şeker içeren bir resim&#10;&#10;Açıklama otomatik olarak oluşturuldu">
            <a:extLst>
              <a:ext uri="{FF2B5EF4-FFF2-40B4-BE49-F238E27FC236}">
                <a16:creationId xmlns:a16="http://schemas.microsoft.com/office/drawing/2014/main" id="{80B0A058-9207-872C-6FA8-AE706F187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396" r="5121"/>
          <a:stretch/>
        </p:blipFill>
        <p:spPr>
          <a:xfrm>
            <a:off x="1579162" y="2231786"/>
            <a:ext cx="1962068" cy="1497069"/>
          </a:xfrm>
          <a:prstGeom prst="rect">
            <a:avLst/>
          </a:prstGeom>
        </p:spPr>
      </p:pic>
      <p:pic>
        <p:nvPicPr>
          <p:cNvPr id="5" name="Resim 4" descr="sofra takımı, yemek, gıda, masa, kişi, şahıs içeren bir resim&#10;&#10;Açıklama otomatik olarak oluşturuldu">
            <a:extLst>
              <a:ext uri="{FF2B5EF4-FFF2-40B4-BE49-F238E27FC236}">
                <a16:creationId xmlns:a16="http://schemas.microsoft.com/office/drawing/2014/main" id="{5A757F31-038F-28F0-DA7B-AE19DACE4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4595"/>
          <a:stretch/>
        </p:blipFill>
        <p:spPr>
          <a:xfrm>
            <a:off x="4556114" y="2457272"/>
            <a:ext cx="1961527" cy="1497069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73D65EF-B41F-D053-034E-800A3B84E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8652" y="4179827"/>
            <a:ext cx="6762878" cy="1588871"/>
          </a:xfrm>
        </p:spPr>
        <p:txBody>
          <a:bodyPr anchor="ctr">
            <a:normAutofit/>
          </a:bodyPr>
          <a:lstStyle/>
          <a:p>
            <a:pPr algn="ctr"/>
            <a:r>
              <a:rPr lang="de-DE" dirty="0"/>
              <a:t>Türkischer Kaffee und türkischer Genuss</a:t>
            </a:r>
            <a:endParaRPr lang="tr-TR" dirty="0"/>
          </a:p>
          <a:p>
            <a:pPr algn="ctr"/>
            <a:endParaRPr lang="tr-TR" dirty="0"/>
          </a:p>
          <a:p>
            <a:pPr algn="ctr"/>
            <a:endParaRPr lang="tr-TR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D40B9A4-5DAF-4310-B196-7999646FA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199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Resim 15" descr="kişi, şahıs, giyim, adam, insan, sofra takımı içeren bir resim&#10;&#10;Açıklama otomatik olarak oluşturuldu">
            <a:extLst>
              <a:ext uri="{FF2B5EF4-FFF2-40B4-BE49-F238E27FC236}">
                <a16:creationId xmlns:a16="http://schemas.microsoft.com/office/drawing/2014/main" id="{C44F5C0C-2F77-441D-A534-90298EB46A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553" y="1754733"/>
            <a:ext cx="3674922" cy="245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97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20E7A4-EC2C-47C8-BE55-65771E3F2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1CF23DDA-0D09-4FE5-AE88-EBBE5E024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6885325" cy="6858000"/>
          </a:xfrm>
          <a:custGeom>
            <a:avLst/>
            <a:gdLst>
              <a:gd name="connsiteX0" fmla="*/ 4456883 w 6885325"/>
              <a:gd name="connsiteY0" fmla="*/ 6858000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1545581 h 6858000"/>
              <a:gd name="connsiteX5" fmla="*/ 6885324 w 6885325"/>
              <a:gd name="connsiteY5" fmla="*/ 1545582 h 6858000"/>
              <a:gd name="connsiteX6" fmla="*/ 6885324 w 6885325"/>
              <a:gd name="connsiteY6" fmla="*/ 4070877 h 6858000"/>
              <a:gd name="connsiteX7" fmla="*/ 6885325 w 6885325"/>
              <a:gd name="connsiteY7" fmla="*/ 4070876 h 6858000"/>
              <a:gd name="connsiteX8" fmla="*/ 6885325 w 6885325"/>
              <a:gd name="connsiteY8" fmla="*/ 6857999 h 6858000"/>
              <a:gd name="connsiteX9" fmla="*/ 4456884 w 6885325"/>
              <a:gd name="connsiteY9" fmla="*/ 6857999 h 6858000"/>
              <a:gd name="connsiteX0" fmla="*/ 4456884 w 6885325"/>
              <a:gd name="connsiteY0" fmla="*/ 6857999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1545581 h 6858000"/>
              <a:gd name="connsiteX5" fmla="*/ 6885324 w 6885325"/>
              <a:gd name="connsiteY5" fmla="*/ 1545582 h 6858000"/>
              <a:gd name="connsiteX6" fmla="*/ 6885324 w 6885325"/>
              <a:gd name="connsiteY6" fmla="*/ 4070877 h 6858000"/>
              <a:gd name="connsiteX7" fmla="*/ 6885325 w 6885325"/>
              <a:gd name="connsiteY7" fmla="*/ 4070876 h 6858000"/>
              <a:gd name="connsiteX8" fmla="*/ 6885325 w 6885325"/>
              <a:gd name="connsiteY8" fmla="*/ 6857999 h 6858000"/>
              <a:gd name="connsiteX9" fmla="*/ 4456884 w 6885325"/>
              <a:gd name="connsiteY9" fmla="*/ 6857999 h 6858000"/>
              <a:gd name="connsiteX0" fmla="*/ 6885325 w 6885325"/>
              <a:gd name="connsiteY0" fmla="*/ 6857999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1545581 h 6858000"/>
              <a:gd name="connsiteX5" fmla="*/ 6885324 w 6885325"/>
              <a:gd name="connsiteY5" fmla="*/ 1545582 h 6858000"/>
              <a:gd name="connsiteX6" fmla="*/ 6885324 w 6885325"/>
              <a:gd name="connsiteY6" fmla="*/ 4070877 h 6858000"/>
              <a:gd name="connsiteX7" fmla="*/ 6885325 w 6885325"/>
              <a:gd name="connsiteY7" fmla="*/ 4070876 h 6858000"/>
              <a:gd name="connsiteX8" fmla="*/ 6885325 w 6885325"/>
              <a:gd name="connsiteY8" fmla="*/ 6857999 h 6858000"/>
              <a:gd name="connsiteX0" fmla="*/ 6885325 w 6885325"/>
              <a:gd name="connsiteY0" fmla="*/ 6857999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1545581 h 6858000"/>
              <a:gd name="connsiteX5" fmla="*/ 6885324 w 6885325"/>
              <a:gd name="connsiteY5" fmla="*/ 1545582 h 6858000"/>
              <a:gd name="connsiteX6" fmla="*/ 6885324 w 6885325"/>
              <a:gd name="connsiteY6" fmla="*/ 4070877 h 6858000"/>
              <a:gd name="connsiteX7" fmla="*/ 6885325 w 6885325"/>
              <a:gd name="connsiteY7" fmla="*/ 6857999 h 6858000"/>
              <a:gd name="connsiteX0" fmla="*/ 6885325 w 6885325"/>
              <a:gd name="connsiteY0" fmla="*/ 6857999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1545581 h 6858000"/>
              <a:gd name="connsiteX5" fmla="*/ 6885324 w 6885325"/>
              <a:gd name="connsiteY5" fmla="*/ 1545582 h 6858000"/>
              <a:gd name="connsiteX6" fmla="*/ 6885325 w 6885325"/>
              <a:gd name="connsiteY6" fmla="*/ 6857999 h 6858000"/>
              <a:gd name="connsiteX0" fmla="*/ 6885325 w 6885325"/>
              <a:gd name="connsiteY0" fmla="*/ 6857999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1545581 h 6858000"/>
              <a:gd name="connsiteX5" fmla="*/ 6885325 w 6885325"/>
              <a:gd name="connsiteY5" fmla="*/ 6857999 h 6858000"/>
              <a:gd name="connsiteX0" fmla="*/ 6885325 w 6885325"/>
              <a:gd name="connsiteY0" fmla="*/ 6857999 h 6858000"/>
              <a:gd name="connsiteX1" fmla="*/ 0 w 6885325"/>
              <a:gd name="connsiteY1" fmla="*/ 6858000 h 6858000"/>
              <a:gd name="connsiteX2" fmla="*/ 6010592 w 6885325"/>
              <a:gd name="connsiteY2" fmla="*/ 0 h 6858000"/>
              <a:gd name="connsiteX3" fmla="*/ 6885325 w 6885325"/>
              <a:gd name="connsiteY3" fmla="*/ 0 h 6858000"/>
              <a:gd name="connsiteX4" fmla="*/ 6885325 w 6885325"/>
              <a:gd name="connsiteY4" fmla="*/ 6857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5325" h="6858000">
                <a:moveTo>
                  <a:pt x="6885325" y="6857999"/>
                </a:moveTo>
                <a:lnTo>
                  <a:pt x="0" y="6858000"/>
                </a:lnTo>
                <a:lnTo>
                  <a:pt x="6010592" y="0"/>
                </a:lnTo>
                <a:lnTo>
                  <a:pt x="6885325" y="0"/>
                </a:lnTo>
                <a:lnTo>
                  <a:pt x="6885325" y="6857999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8B0933A-5A28-A708-EFEC-976410B64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181100"/>
            <a:ext cx="3894412" cy="1916773"/>
          </a:xfrm>
        </p:spPr>
        <p:txBody>
          <a:bodyPr anchor="t">
            <a:normAutofit/>
          </a:bodyPr>
          <a:lstStyle/>
          <a:p>
            <a:r>
              <a:rPr lang="tr-TR" dirty="0" err="1"/>
              <a:t>Kulturstation</a:t>
            </a:r>
            <a:r>
              <a:rPr lang="tr-TR" dirty="0"/>
              <a:t> 2</a:t>
            </a:r>
          </a:p>
        </p:txBody>
      </p:sp>
      <p:pic>
        <p:nvPicPr>
          <p:cNvPr id="5" name="Resim 4" descr="resim, kase, çanak, çocukların yaptığı resimler, iç mekan içeren bir resim&#10;&#10;Açıklama otomatik olarak oluşturuldu">
            <a:extLst>
              <a:ext uri="{FF2B5EF4-FFF2-40B4-BE49-F238E27FC236}">
                <a16:creationId xmlns:a16="http://schemas.microsoft.com/office/drawing/2014/main" id="{0538CFDE-B1A2-FE26-C5D9-3F10DB5F9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2308" b="1"/>
          <a:stretch/>
        </p:blipFill>
        <p:spPr>
          <a:xfrm>
            <a:off x="3442662" y="2332635"/>
            <a:ext cx="3236220" cy="2444873"/>
          </a:xfrm>
          <a:prstGeom prst="rect">
            <a:avLst/>
          </a:prstGeom>
        </p:spPr>
      </p:pic>
      <p:pic>
        <p:nvPicPr>
          <p:cNvPr id="8" name="Resim 7" descr="resim, bitki, taç yaprağı, çizim içeren bir resim&#10;&#10;Açıklama otomatik olarak oluşturuldu">
            <a:extLst>
              <a:ext uri="{FF2B5EF4-FFF2-40B4-BE49-F238E27FC236}">
                <a16:creationId xmlns:a16="http://schemas.microsoft.com/office/drawing/2014/main" id="{FBCBED16-D0C9-E37B-AAA3-79260ED0A5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7967" t="11483" r="6457" b="19582"/>
          <a:stretch/>
        </p:blipFill>
        <p:spPr>
          <a:xfrm>
            <a:off x="7296055" y="737357"/>
            <a:ext cx="3442662" cy="2804257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1D7E3EF-01A3-8AB0-F8CA-CADFA369F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3859" y="4103019"/>
            <a:ext cx="6510616" cy="2286000"/>
          </a:xfrm>
        </p:spPr>
        <p:txBody>
          <a:bodyPr anchor="b">
            <a:normAutofit/>
          </a:bodyPr>
          <a:lstStyle/>
          <a:p>
            <a:pPr marL="0" indent="0" algn="r">
              <a:buNone/>
            </a:pPr>
            <a:r>
              <a:rPr lang="tr-TR" dirty="0" err="1"/>
              <a:t>Marmorierkunst</a:t>
            </a:r>
            <a:endParaRPr lang="tr-TR" dirty="0"/>
          </a:p>
          <a:p>
            <a:pPr algn="r"/>
            <a:r>
              <a:rPr lang="tr-TR" dirty="0"/>
              <a:t>«EBRU»</a:t>
            </a:r>
          </a:p>
          <a:p>
            <a:pPr algn="r"/>
            <a:endParaRPr lang="tr-TR" dirty="0"/>
          </a:p>
          <a:p>
            <a:pPr algn="r"/>
            <a:endParaRPr lang="tr-TR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766FD2F-248A-4AA1-8078-E26D6E69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33837" y="6172200"/>
            <a:ext cx="9760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etin kutusu 5">
            <a:extLst>
              <a:ext uri="{FF2B5EF4-FFF2-40B4-BE49-F238E27FC236}">
                <a16:creationId xmlns:a16="http://schemas.microsoft.com/office/drawing/2014/main" id="{A0AF9832-4BA3-F85E-C017-4708A076112C}"/>
              </a:ext>
            </a:extLst>
          </p:cNvPr>
          <p:cNvSpPr txBox="1"/>
          <p:nvPr/>
        </p:nvSpPr>
        <p:spPr>
          <a:xfrm>
            <a:off x="9285435" y="6870700"/>
            <a:ext cx="290656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tr-TR" sz="700">
                <a:solidFill>
                  <a:srgbClr val="FFFFFF"/>
                </a:solidFill>
                <a:hlinkClick r:id="rId3" tooltip="https://culturas-beraber.blogspot.com/2010/02/ebru-el-fluir-de-la-pintur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 Fotoğraf</a:t>
            </a:r>
            <a:r>
              <a:rPr lang="tr-TR" sz="700">
                <a:solidFill>
                  <a:srgbClr val="FFFFFF"/>
                </a:solidFill>
              </a:rPr>
              <a:t>, Bilinmeyen Yazar, </a:t>
            </a:r>
            <a:r>
              <a:rPr lang="tr-TR" sz="700">
                <a:solidFill>
                  <a:srgbClr val="FFFFFF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tr-TR" sz="700">
                <a:solidFill>
                  <a:srgbClr val="FFFFFF"/>
                </a:solidFill>
              </a:rPr>
              <a:t> altında lisanslanmıştır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73B0E38-9E94-2EBA-6C07-702431D4B5A0}"/>
              </a:ext>
            </a:extLst>
          </p:cNvPr>
          <p:cNvSpPr txBox="1"/>
          <p:nvPr/>
        </p:nvSpPr>
        <p:spPr>
          <a:xfrm>
            <a:off x="6532881" y="6870700"/>
            <a:ext cx="273985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tr-TR" sz="700">
                <a:solidFill>
                  <a:srgbClr val="FFFFFF"/>
                </a:solidFill>
                <a:hlinkClick r:id="rId5" tooltip="https://www.bizzarrobazar.com/en/tag/ebru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 Fotoğraf</a:t>
            </a:r>
            <a:r>
              <a:rPr lang="tr-TR" sz="700">
                <a:solidFill>
                  <a:srgbClr val="FFFFFF"/>
                </a:solidFill>
              </a:rPr>
              <a:t>, Bilinmeyen Yazar, </a:t>
            </a:r>
            <a:r>
              <a:rPr lang="tr-TR" sz="700">
                <a:solidFill>
                  <a:srgbClr val="FFFFFF"/>
                </a:solidFill>
                <a:hlinkClick r:id="rId7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lang="tr-TR" sz="700">
                <a:solidFill>
                  <a:srgbClr val="FFFFFF"/>
                </a:solidFill>
              </a:rPr>
              <a:t> altında lisanslanmıştır</a:t>
            </a:r>
          </a:p>
        </p:txBody>
      </p:sp>
    </p:spTree>
    <p:extLst>
      <p:ext uri="{BB962C8B-B14F-4D97-AF65-F5344CB8AC3E}">
        <p14:creationId xmlns:p14="http://schemas.microsoft.com/office/powerpoint/2010/main" val="3423256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B07B087-CC73-4D22-8354-AE59CBE4F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30116E4-8479-A8E1-1EBF-4468A83CD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983" y="3834333"/>
            <a:ext cx="3834457" cy="2337866"/>
          </a:xfrm>
        </p:spPr>
        <p:txBody>
          <a:bodyPr>
            <a:normAutofit/>
          </a:bodyPr>
          <a:lstStyle/>
          <a:p>
            <a:pPr algn="r"/>
            <a:r>
              <a:rPr lang="tr-TR" dirty="0" err="1"/>
              <a:t>Kulturstation</a:t>
            </a:r>
            <a:r>
              <a:rPr lang="tr-TR" dirty="0"/>
              <a:t> 3</a:t>
            </a:r>
          </a:p>
        </p:txBody>
      </p:sp>
      <p:pic>
        <p:nvPicPr>
          <p:cNvPr id="15" name="Resim 14" descr="kişi, şahıs, parmak, bilek, giyim içeren bir resim&#10;&#10;Açıklama otomatik olarak oluşturuldu">
            <a:extLst>
              <a:ext uri="{FF2B5EF4-FFF2-40B4-BE49-F238E27FC236}">
                <a16:creationId xmlns:a16="http://schemas.microsoft.com/office/drawing/2014/main" id="{9EF70052-57F9-B014-A42D-6EE28EB11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3" r="20085" b="5"/>
          <a:stretch/>
        </p:blipFill>
        <p:spPr>
          <a:xfrm>
            <a:off x="2679276" y="1402076"/>
            <a:ext cx="1961527" cy="2247900"/>
          </a:xfrm>
          <a:prstGeom prst="rect">
            <a:avLst/>
          </a:prstGeom>
        </p:spPr>
      </p:pic>
      <p:pic>
        <p:nvPicPr>
          <p:cNvPr id="5" name="Resim 4" descr="bitki, malzeme, sarı, Masala içeren bir resim&#10;&#10;Açıklama otomatik olarak oluşturuldu">
            <a:extLst>
              <a:ext uri="{FF2B5EF4-FFF2-40B4-BE49-F238E27FC236}">
                <a16:creationId xmlns:a16="http://schemas.microsoft.com/office/drawing/2014/main" id="{CF893D92-9A39-D63D-E907-76F46F380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303" r="17252"/>
          <a:stretch/>
        </p:blipFill>
        <p:spPr>
          <a:xfrm>
            <a:off x="5724937" y="1899718"/>
            <a:ext cx="1961527" cy="2247900"/>
          </a:xfrm>
          <a:prstGeom prst="rect">
            <a:avLst/>
          </a:prstGeom>
        </p:spPr>
      </p:pic>
      <p:pic>
        <p:nvPicPr>
          <p:cNvPr id="12" name="Resim 11" descr="çivi, parmak, kişi, şahıs, et içeren bir resim&#10;&#10;Açıklama otomatik olarak oluşturuldu">
            <a:extLst>
              <a:ext uri="{FF2B5EF4-FFF2-40B4-BE49-F238E27FC236}">
                <a16:creationId xmlns:a16="http://schemas.microsoft.com/office/drawing/2014/main" id="{63F54244-EE10-E245-10E1-86EDF7267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3" r="25800" b="1"/>
          <a:stretch/>
        </p:blipFill>
        <p:spPr>
          <a:xfrm>
            <a:off x="8770598" y="1081073"/>
            <a:ext cx="1962068" cy="2247900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947D9A1-CE57-518E-C486-E71CF2D7C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4423" y="3834332"/>
            <a:ext cx="5754578" cy="2337867"/>
          </a:xfrm>
        </p:spPr>
        <p:txBody>
          <a:bodyPr anchor="ctr">
            <a:normAutofit/>
          </a:bodyPr>
          <a:lstStyle/>
          <a:p>
            <a:r>
              <a:rPr lang="tr-TR" dirty="0" err="1"/>
              <a:t>Henna</a:t>
            </a:r>
            <a:endParaRPr lang="tr-TR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6579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B07B087-CC73-4D22-8354-AE59CBE4F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795FBA1-25E0-3311-B669-7D9DD830D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269" y="648681"/>
            <a:ext cx="3834457" cy="2337866"/>
          </a:xfrm>
        </p:spPr>
        <p:txBody>
          <a:bodyPr>
            <a:normAutofit/>
          </a:bodyPr>
          <a:lstStyle/>
          <a:p>
            <a:pPr algn="r"/>
            <a:r>
              <a:rPr lang="tr-TR" dirty="0" err="1"/>
              <a:t>Kulturstation</a:t>
            </a:r>
            <a:r>
              <a:rPr lang="tr-TR" dirty="0"/>
              <a:t> 4</a:t>
            </a:r>
          </a:p>
        </p:txBody>
      </p:sp>
      <p:pic>
        <p:nvPicPr>
          <p:cNvPr id="8" name="Resim 7" descr="çiçek, çizim, resim, sanat içeren bir resim&#10;&#10;Açıklama otomatik olarak oluşturuldu">
            <a:extLst>
              <a:ext uri="{FF2B5EF4-FFF2-40B4-BE49-F238E27FC236}">
                <a16:creationId xmlns:a16="http://schemas.microsoft.com/office/drawing/2014/main" id="{5E076DDA-A93A-3550-97AB-88CE6B65C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763" r="5592" b="5"/>
          <a:stretch/>
        </p:blipFill>
        <p:spPr>
          <a:xfrm>
            <a:off x="6194323" y="1141036"/>
            <a:ext cx="5391639" cy="4575928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B8E36C8-C8CA-370D-C633-E6846F0F5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2726" y="2671749"/>
            <a:ext cx="5754578" cy="2337867"/>
          </a:xfrm>
        </p:spPr>
        <p:txBody>
          <a:bodyPr anchor="ctr">
            <a:normAutofit/>
          </a:bodyPr>
          <a:lstStyle/>
          <a:p>
            <a:r>
              <a:rPr lang="tr-TR" dirty="0" err="1"/>
              <a:t>Fliese</a:t>
            </a: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ED787B37-49E7-2A4B-DFF8-6350F4EFFDBC}"/>
              </a:ext>
            </a:extLst>
          </p:cNvPr>
          <p:cNvSpPr txBox="1"/>
          <p:nvPr/>
        </p:nvSpPr>
        <p:spPr>
          <a:xfrm>
            <a:off x="9285435" y="6870700"/>
            <a:ext cx="290656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tr-TR" sz="700">
                <a:solidFill>
                  <a:srgbClr val="FFFFFF"/>
                </a:solidFill>
                <a:hlinkClick r:id="rId3" tooltip="http://www.esintilerveanlar.com/2016/05/gelenksel-turk-motifleri-boyam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 Fotoğraf</a:t>
            </a:r>
            <a:r>
              <a:rPr lang="tr-TR" sz="700">
                <a:solidFill>
                  <a:srgbClr val="FFFFFF"/>
                </a:solidFill>
              </a:rPr>
              <a:t>, Bilinmeyen Yazar, </a:t>
            </a:r>
            <a:r>
              <a:rPr lang="tr-TR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lang="tr-TR" sz="700">
                <a:solidFill>
                  <a:srgbClr val="FFFFFF"/>
                </a:solidFill>
              </a:rPr>
              <a:t> altında lisanslanmıştır</a:t>
            </a:r>
          </a:p>
        </p:txBody>
      </p:sp>
    </p:spTree>
    <p:extLst>
      <p:ext uri="{BB962C8B-B14F-4D97-AF65-F5344CB8AC3E}">
        <p14:creationId xmlns:p14="http://schemas.microsoft.com/office/powerpoint/2010/main" val="24684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FCAB958-0095-3800-DB67-3D77D9777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Kulturstation</a:t>
            </a:r>
            <a:r>
              <a:rPr lang="tr-TR" dirty="0"/>
              <a:t> 5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C5C0E22-E770-A01A-0FE0-E635BE1EC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Philosophie</a:t>
            </a:r>
            <a:endParaRPr lang="tr-TR" dirty="0"/>
          </a:p>
          <a:p>
            <a:endParaRPr lang="tr-TR" dirty="0"/>
          </a:p>
        </p:txBody>
      </p:sp>
      <p:pic>
        <p:nvPicPr>
          <p:cNvPr id="5" name="Resim 4" descr="giyim, insan yüzü, çizgi film, taslak içeren bir resim&#10;&#10;Açıklama otomatik olarak oluşturuldu">
            <a:extLst>
              <a:ext uri="{FF2B5EF4-FFF2-40B4-BE49-F238E27FC236}">
                <a16:creationId xmlns:a16="http://schemas.microsoft.com/office/drawing/2014/main" id="{E8185E3D-BAFB-202A-2F27-BB9277104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55387" y="2784469"/>
            <a:ext cx="4524375" cy="3114675"/>
          </a:xfrm>
          <a:prstGeom prst="rect">
            <a:avLst/>
          </a:prstGeom>
        </p:spPr>
      </p:pic>
      <p:pic>
        <p:nvPicPr>
          <p:cNvPr id="8" name="Resim 7" descr="taslak, sanat, otoportre, çizim içeren bir resim&#10;&#10;Açıklama otomatik olarak oluşturuldu">
            <a:extLst>
              <a:ext uri="{FF2B5EF4-FFF2-40B4-BE49-F238E27FC236}">
                <a16:creationId xmlns:a16="http://schemas.microsoft.com/office/drawing/2014/main" id="{258BB128-41A8-BCD6-6688-1E20A7346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75627" y="3022593"/>
            <a:ext cx="26384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21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332950F-8B6C-C42F-17E1-D08F20287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Kulturstation</a:t>
            </a:r>
            <a:r>
              <a:rPr lang="tr-TR" dirty="0"/>
              <a:t> 6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020F3F8-3A09-65A0-E121-A9680EA3A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Märchenhelden</a:t>
            </a:r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5" name="Resim 4" descr="çizim, taslak, kırpıntı çizim içeren bir resim&#10;&#10;Açıklama otomatik olarak oluşturuldu">
            <a:extLst>
              <a:ext uri="{FF2B5EF4-FFF2-40B4-BE49-F238E27FC236}">
                <a16:creationId xmlns:a16="http://schemas.microsoft.com/office/drawing/2014/main" id="{98771BFD-E81F-487A-4366-C7ACC19DD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180774" y="574264"/>
            <a:ext cx="2333625" cy="3048000"/>
          </a:xfrm>
          <a:prstGeom prst="rect">
            <a:avLst/>
          </a:prstGeom>
        </p:spPr>
      </p:pic>
      <p:pic>
        <p:nvPicPr>
          <p:cNvPr id="8" name="Resim 7" descr="çizim, resim, memeli, çizgi film içeren bir resim&#10;&#10;Açıklama otomatik olarak oluşturuldu">
            <a:extLst>
              <a:ext uri="{FF2B5EF4-FFF2-40B4-BE49-F238E27FC236}">
                <a16:creationId xmlns:a16="http://schemas.microsoft.com/office/drawing/2014/main" id="{F1AD1A5E-B210-27C0-027B-B6961A6720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676189" y="2828925"/>
            <a:ext cx="32861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34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B07B087-CC73-4D22-8354-AE59CBE4F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48AC7B2-981B-C5F9-7575-16FFA97CC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983" y="3834333"/>
            <a:ext cx="3834457" cy="2337866"/>
          </a:xfrm>
        </p:spPr>
        <p:txBody>
          <a:bodyPr>
            <a:normAutofit/>
          </a:bodyPr>
          <a:lstStyle/>
          <a:p>
            <a:pPr algn="r"/>
            <a:r>
              <a:rPr lang="tr-TR" dirty="0" err="1"/>
              <a:t>Kulturstation</a:t>
            </a:r>
            <a:r>
              <a:rPr lang="tr-TR" dirty="0"/>
              <a:t> 7</a:t>
            </a:r>
          </a:p>
        </p:txBody>
      </p:sp>
      <p:pic>
        <p:nvPicPr>
          <p:cNvPr id="5" name="Resim 4" descr="bulut, gökyüzü, dış mekan, manzara içeren bir resim&#10;&#10;Açıklama otomatik olarak oluşturuldu">
            <a:extLst>
              <a:ext uri="{FF2B5EF4-FFF2-40B4-BE49-F238E27FC236}">
                <a16:creationId xmlns:a16="http://schemas.microsoft.com/office/drawing/2014/main" id="{9D1D8F7A-723F-69EA-B723-5B0B6AD8B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5036" r="1" b="7615"/>
          <a:stretch/>
        </p:blipFill>
        <p:spPr>
          <a:xfrm>
            <a:off x="20" y="10"/>
            <a:ext cx="7627541" cy="3428990"/>
          </a:xfrm>
          <a:custGeom>
            <a:avLst/>
            <a:gdLst/>
            <a:ahLst/>
            <a:cxnLst/>
            <a:rect l="l" t="t" r="r" b="b"/>
            <a:pathLst>
              <a:path w="7627561" h="3429000">
                <a:moveTo>
                  <a:pt x="0" y="0"/>
                </a:moveTo>
                <a:lnTo>
                  <a:pt x="7627561" y="0"/>
                </a:lnTo>
                <a:lnTo>
                  <a:pt x="4622265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8" name="Resim 7" descr="balon, sıcak hava balonu, taşımak, nakletmek, hava taşıtı içeren bir resim&#10;&#10;Açıklama otomatik olarak oluşturuldu">
            <a:extLst>
              <a:ext uri="{FF2B5EF4-FFF2-40B4-BE49-F238E27FC236}">
                <a16:creationId xmlns:a16="http://schemas.microsoft.com/office/drawing/2014/main" id="{90E3FDFA-9E93-E0F2-5396-6FF1EAD4B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6729" r="1" b="15922"/>
          <a:stretch/>
        </p:blipFill>
        <p:spPr>
          <a:xfrm>
            <a:off x="4564440" y="10"/>
            <a:ext cx="7627561" cy="3428990"/>
          </a:xfrm>
          <a:custGeom>
            <a:avLst/>
            <a:gdLst/>
            <a:ahLst/>
            <a:cxnLst/>
            <a:rect l="l" t="t" r="r" b="b"/>
            <a:pathLst>
              <a:path w="7627561" h="3429000">
                <a:moveTo>
                  <a:pt x="3005296" y="0"/>
                </a:moveTo>
                <a:lnTo>
                  <a:pt x="7627561" y="0"/>
                </a:lnTo>
                <a:lnTo>
                  <a:pt x="7627561" y="3429000"/>
                </a:lnTo>
                <a:lnTo>
                  <a:pt x="0" y="3429000"/>
                </a:lnTo>
                <a:close/>
              </a:path>
            </a:pathLst>
          </a:cu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A6A4BE8-45DE-668C-AFDC-BAD5E6B49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4423" y="3834332"/>
            <a:ext cx="5754578" cy="2337867"/>
          </a:xfrm>
        </p:spPr>
        <p:txBody>
          <a:bodyPr anchor="ctr">
            <a:normAutofit/>
          </a:bodyPr>
          <a:lstStyle/>
          <a:p>
            <a:r>
              <a:rPr lang="tr-TR" dirty="0" err="1"/>
              <a:t>Tourismus</a:t>
            </a:r>
            <a:endParaRPr lang="tr-TR" dirty="0"/>
          </a:p>
          <a:p>
            <a:endParaRPr lang="tr-TR" dirty="0"/>
          </a:p>
        </p:txBody>
      </p:sp>
      <p:pic>
        <p:nvPicPr>
          <p:cNvPr id="10" name="Resim 9" descr="dış mekan, gökyüzü, su, bina içeren bir resim&#10;&#10;Açıklama otomatik olarak oluşturuldu">
            <a:extLst>
              <a:ext uri="{FF2B5EF4-FFF2-40B4-BE49-F238E27FC236}">
                <a16:creationId xmlns:a16="http://schemas.microsoft.com/office/drawing/2014/main" id="{4ACE2D3C-6C0F-7407-9BDE-EFC392C661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450332" y="3834332"/>
            <a:ext cx="4328652" cy="261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51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886CE0C-6C03-65A5-B38E-5CDFB06FC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Kulturstation</a:t>
            </a:r>
            <a:r>
              <a:rPr lang="tr-TR" dirty="0"/>
              <a:t> 8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866258F-94FF-CA37-924F-7213482B2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Instruments</a:t>
            </a:r>
          </a:p>
          <a:p>
            <a:endParaRPr lang="tr-TR" dirty="0"/>
          </a:p>
        </p:txBody>
      </p:sp>
      <p:pic>
        <p:nvPicPr>
          <p:cNvPr id="5" name="Resim 4" descr="müzik, müzik aleti, yaylı çalgı, iç mekan içeren bir resim&#10;&#10;Açıklama otomatik olarak oluşturuldu">
            <a:extLst>
              <a:ext uri="{FF2B5EF4-FFF2-40B4-BE49-F238E27FC236}">
                <a16:creationId xmlns:a16="http://schemas.microsoft.com/office/drawing/2014/main" id="{087DAC46-8B6F-202D-E5A7-AB3A37C1C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39119" y="654460"/>
            <a:ext cx="3171825" cy="4762500"/>
          </a:xfrm>
          <a:prstGeom prst="rect">
            <a:avLst/>
          </a:prstGeom>
        </p:spPr>
      </p:pic>
      <p:pic>
        <p:nvPicPr>
          <p:cNvPr id="8" name="Resim 7" descr="duvar, yer, ahşap, tahtadan, yaylı çalgı içeren bir resim&#10;&#10;Açıklama otomatik olarak oluşturuldu">
            <a:extLst>
              <a:ext uri="{FF2B5EF4-FFF2-40B4-BE49-F238E27FC236}">
                <a16:creationId xmlns:a16="http://schemas.microsoft.com/office/drawing/2014/main" id="{C2071DA0-8A92-3FC9-11DB-E859C3C60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54181" y="633761"/>
            <a:ext cx="2133600" cy="3048000"/>
          </a:xfrm>
          <a:prstGeom prst="rect">
            <a:avLst/>
          </a:prstGeom>
        </p:spPr>
      </p:pic>
      <p:pic>
        <p:nvPicPr>
          <p:cNvPr id="6" name="Resim 5" descr="müzik, müzik aleti, boru, pipo, pirinç üflemeli çalgı içeren bir resim&#10;&#10;Açıklama otomatik olarak oluşturuldu">
            <a:extLst>
              <a:ext uri="{FF2B5EF4-FFF2-40B4-BE49-F238E27FC236}">
                <a16:creationId xmlns:a16="http://schemas.microsoft.com/office/drawing/2014/main" id="{F2F61DD1-B4D7-3B06-BB17-8B63459F21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852584" y="2473007"/>
            <a:ext cx="1905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2265"/>
      </p:ext>
    </p:extLst>
  </p:cSld>
  <p:clrMapOvr>
    <a:masterClrMapping/>
  </p:clrMapOvr>
</p:sld>
</file>

<file path=ppt/theme/theme1.xml><?xml version="1.0" encoding="utf-8"?>
<a:theme xmlns:a="http://schemas.openxmlformats.org/drawingml/2006/main" name="RegattaVTI">
  <a:themeElements>
    <a:clrScheme name="AnalogousFromLightSeedLeftStep">
      <a:dk1>
        <a:srgbClr val="000000"/>
      </a:dk1>
      <a:lt1>
        <a:srgbClr val="FFFFFF"/>
      </a:lt1>
      <a:dk2>
        <a:srgbClr val="3C2441"/>
      </a:dk2>
      <a:lt2>
        <a:srgbClr val="E2E5E8"/>
      </a:lt2>
      <a:accent1>
        <a:srgbClr val="C49B6D"/>
      </a:accent1>
      <a:accent2>
        <a:srgbClr val="C67B72"/>
      </a:accent2>
      <a:accent3>
        <a:srgbClr val="D18CA1"/>
      </a:accent3>
      <a:accent4>
        <a:srgbClr val="C672B0"/>
      </a:accent4>
      <a:accent5>
        <a:srgbClr val="C78CD1"/>
      </a:accent5>
      <a:accent6>
        <a:srgbClr val="9772C6"/>
      </a:accent6>
      <a:hlink>
        <a:srgbClr val="6184AA"/>
      </a:hlink>
      <a:folHlink>
        <a:srgbClr val="7F7F7F"/>
      </a:folHlink>
    </a:clrScheme>
    <a:fontScheme name="Walbaum Display">
      <a:majorFont>
        <a:latin typeface="Walbaum Display"/>
        <a:ea typeface=""/>
        <a:cs typeface=""/>
      </a:majorFont>
      <a:minorFont>
        <a:latin typeface="Walbaum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attaVTI" id="{FFC3BCE5-6357-41D1-8E67-3F85B69D7E86}" vid="{893A6374-FE17-48E5-8B62-678C1B11AA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126</Words>
  <Application>Microsoft Office PowerPoint</Application>
  <PresentationFormat>Geniş ekran</PresentationFormat>
  <Paragraphs>34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7" baseType="lpstr">
      <vt:lpstr>Arial</vt:lpstr>
      <vt:lpstr>Walbaum Display</vt:lpstr>
      <vt:lpstr>RegattaVTI</vt:lpstr>
      <vt:lpstr>Turkischer Elternverein Basel und Region</vt:lpstr>
      <vt:lpstr>Kulturstation 1</vt:lpstr>
      <vt:lpstr>Kulturstation 2</vt:lpstr>
      <vt:lpstr>Kulturstation 3</vt:lpstr>
      <vt:lpstr>Kulturstation 4</vt:lpstr>
      <vt:lpstr>Kulturstation 5</vt:lpstr>
      <vt:lpstr>Kulturstation 6</vt:lpstr>
      <vt:lpstr>Kulturstation 7</vt:lpstr>
      <vt:lpstr>Kulturstation 8</vt:lpstr>
      <vt:lpstr>Kulturstation 9</vt:lpstr>
      <vt:lpstr>Kulturstation 10</vt:lpstr>
      <vt:lpstr>Workshop 1</vt:lpstr>
      <vt:lpstr>Workshop 2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Türkısche Schulen in Basel stadt und Basel Land</dc:title>
  <dc:creator>Zehra Münüs</dc:creator>
  <cp:lastModifiedBy>Zehra Münüs</cp:lastModifiedBy>
  <cp:revision>6</cp:revision>
  <dcterms:created xsi:type="dcterms:W3CDTF">2024-11-05T22:03:53Z</dcterms:created>
  <dcterms:modified xsi:type="dcterms:W3CDTF">2024-12-05T10:12:45Z</dcterms:modified>
</cp:coreProperties>
</file>